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8" r:id="rId3"/>
    <p:sldId id="259" r:id="rId4"/>
    <p:sldId id="260" r:id="rId5"/>
    <p:sldId id="262" r:id="rId6"/>
    <p:sldId id="263" r:id="rId7"/>
    <p:sldId id="261" r:id="rId8"/>
    <p:sldId id="264" r:id="rId9"/>
    <p:sldId id="268" r:id="rId10"/>
    <p:sldId id="265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2" r:id="rId42"/>
    <p:sldId id="301" r:id="rId43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23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9AFF32-7DCF-4FCB-B238-38587C58D2F7}" type="datetimeFigureOut">
              <a:rPr lang="zh-TW" altLang="en-US" smtClean="0"/>
              <a:t>2018/5/14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3CE3A-AEC3-4223-B5CB-5D1DBEA61B4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6964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3CE3A-AEC3-4223-B5CB-5D1DBEA61B4D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5973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500E1-F9EB-4092-BAB2-86433644FD3D}" type="datetimeFigureOut">
              <a:rPr lang="zh-TW" altLang="en-US" smtClean="0"/>
              <a:t>2018/5/14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A5AED-B60E-4657-BD85-1D716379F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3699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500E1-F9EB-4092-BAB2-86433644FD3D}" type="datetimeFigureOut">
              <a:rPr lang="zh-TW" altLang="en-US" smtClean="0"/>
              <a:t>2018/5/14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A5AED-B60E-4657-BD85-1D716379F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3532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500E1-F9EB-4092-BAB2-86433644FD3D}" type="datetimeFigureOut">
              <a:rPr lang="zh-TW" altLang="en-US" smtClean="0"/>
              <a:t>2018/5/14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A5AED-B60E-4657-BD85-1D716379F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9786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500E1-F9EB-4092-BAB2-86433644FD3D}" type="datetimeFigureOut">
              <a:rPr lang="zh-TW" altLang="en-US" smtClean="0"/>
              <a:t>2018/5/14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A5AED-B60E-4657-BD85-1D716379F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2025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500E1-F9EB-4092-BAB2-86433644FD3D}" type="datetimeFigureOut">
              <a:rPr lang="zh-TW" altLang="en-US" smtClean="0"/>
              <a:t>2018/5/14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A5AED-B60E-4657-BD85-1D716379F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2316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500E1-F9EB-4092-BAB2-86433644FD3D}" type="datetimeFigureOut">
              <a:rPr lang="zh-TW" altLang="en-US" smtClean="0"/>
              <a:t>2018/5/14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A5AED-B60E-4657-BD85-1D716379F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0721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500E1-F9EB-4092-BAB2-86433644FD3D}" type="datetimeFigureOut">
              <a:rPr lang="zh-TW" altLang="en-US" smtClean="0"/>
              <a:t>2018/5/14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A5AED-B60E-4657-BD85-1D716379F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8647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500E1-F9EB-4092-BAB2-86433644FD3D}" type="datetimeFigureOut">
              <a:rPr lang="zh-TW" altLang="en-US" smtClean="0"/>
              <a:t>2018/5/14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A5AED-B60E-4657-BD85-1D716379F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1360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500E1-F9EB-4092-BAB2-86433644FD3D}" type="datetimeFigureOut">
              <a:rPr lang="zh-TW" altLang="en-US" smtClean="0"/>
              <a:t>2018/5/14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A5AED-B60E-4657-BD85-1D716379F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0284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500E1-F9EB-4092-BAB2-86433644FD3D}" type="datetimeFigureOut">
              <a:rPr lang="zh-TW" altLang="en-US" smtClean="0"/>
              <a:t>2018/5/14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A5AED-B60E-4657-BD85-1D716379F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7781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500E1-F9EB-4092-BAB2-86433644FD3D}" type="datetimeFigureOut">
              <a:rPr lang="zh-TW" altLang="en-US" smtClean="0"/>
              <a:t>2018/5/14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A5AED-B60E-4657-BD85-1D716379F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9869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500E1-F9EB-4092-BAB2-86433644FD3D}" type="datetimeFigureOut">
              <a:rPr lang="zh-TW" altLang="en-US" smtClean="0"/>
              <a:t>2018/5/14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A5AED-B60E-4657-BD85-1D716379F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6418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3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55.JPG"/><Relationship Id="rId4" Type="http://schemas.openxmlformats.org/officeDocument/2006/relationships/image" Target="../media/image54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88640"/>
            <a:ext cx="7772400" cy="2304256"/>
          </a:xfrm>
        </p:spPr>
        <p:txBody>
          <a:bodyPr>
            <a:normAutofit fontScale="90000"/>
          </a:bodyPr>
          <a:lstStyle/>
          <a:p>
            <a:r>
              <a:rPr lang="zh-TW" altLang="zh-TW" dirty="0"/>
              <a:t>國立暨大附中</a:t>
            </a:r>
            <a:r>
              <a:rPr lang="en-US" altLang="zh-TW" dirty="0"/>
              <a:t>106</a:t>
            </a:r>
            <a:r>
              <a:rPr lang="zh-TW" altLang="zh-TW" dirty="0"/>
              <a:t>學年度第</a:t>
            </a:r>
            <a:r>
              <a:rPr lang="en-US" altLang="zh-TW" dirty="0"/>
              <a:t>2</a:t>
            </a:r>
            <a:r>
              <a:rPr lang="zh-TW" altLang="zh-TW" dirty="0"/>
              <a:t>學期</a:t>
            </a:r>
            <a:br>
              <a:rPr lang="zh-TW" altLang="zh-TW" dirty="0"/>
            </a:br>
            <a:r>
              <a:rPr lang="zh-TW" altLang="zh-TW" dirty="0"/>
              <a:t>「</a:t>
            </a:r>
            <a:r>
              <a:rPr lang="en-US" altLang="zh-TW" b="1" u="sng" dirty="0"/>
              <a:t>107</a:t>
            </a:r>
            <a:r>
              <a:rPr lang="zh-TW" altLang="zh-TW" b="1" u="sng" dirty="0"/>
              <a:t>健康飲食列車</a:t>
            </a:r>
            <a:r>
              <a:rPr lang="zh-TW" altLang="zh-TW" dirty="0" smtClean="0"/>
              <a:t>」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zh-TW" dirty="0" smtClean="0"/>
              <a:t>活動實施</a:t>
            </a:r>
            <a:r>
              <a:rPr lang="zh-TW" altLang="en-US" dirty="0"/>
              <a:t>概況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539552" y="2662764"/>
            <a:ext cx="5400600" cy="288032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zh-TW" altLang="zh-TW" dirty="0" smtClean="0">
                <a:solidFill>
                  <a:schemeClr val="tx1"/>
                </a:solidFill>
              </a:rPr>
              <a:t>日期：</a:t>
            </a:r>
            <a:r>
              <a:rPr lang="en-US" altLang="zh-TW" dirty="0">
                <a:solidFill>
                  <a:schemeClr val="tx1"/>
                </a:solidFill>
              </a:rPr>
              <a:t>107.04.13.-107.04.20</a:t>
            </a:r>
            <a:r>
              <a:rPr lang="zh-TW" altLang="zh-TW" dirty="0">
                <a:solidFill>
                  <a:schemeClr val="tx1"/>
                </a:solidFill>
              </a:rPr>
              <a:t>。</a:t>
            </a:r>
          </a:p>
          <a:p>
            <a:pPr algn="l"/>
            <a:r>
              <a:rPr lang="zh-TW" altLang="zh-TW" dirty="0" smtClean="0">
                <a:solidFill>
                  <a:schemeClr val="tx1"/>
                </a:solidFill>
              </a:rPr>
              <a:t>實施</a:t>
            </a:r>
            <a:r>
              <a:rPr lang="zh-TW" altLang="zh-TW" dirty="0">
                <a:solidFill>
                  <a:schemeClr val="tx1"/>
                </a:solidFill>
              </a:rPr>
              <a:t>對象：一年級新生</a:t>
            </a:r>
          </a:p>
          <a:p>
            <a:pPr algn="l"/>
            <a:r>
              <a:rPr lang="en-US" altLang="zh-TW" dirty="0">
                <a:solidFill>
                  <a:schemeClr val="tx1"/>
                </a:solidFill>
              </a:rPr>
              <a:t>      1.</a:t>
            </a:r>
            <a:r>
              <a:rPr lang="zh-TW" altLang="zh-TW" dirty="0">
                <a:solidFill>
                  <a:schemeClr val="tx1"/>
                </a:solidFill>
              </a:rPr>
              <a:t>體位肥胖</a:t>
            </a:r>
            <a:r>
              <a:rPr lang="en-US" altLang="zh-TW" dirty="0">
                <a:solidFill>
                  <a:schemeClr val="tx1"/>
                </a:solidFill>
              </a:rPr>
              <a:t>(BMI</a:t>
            </a:r>
            <a:r>
              <a:rPr lang="zh-TW" altLang="zh-TW" dirty="0">
                <a:solidFill>
                  <a:schemeClr val="tx1"/>
                </a:solidFill>
              </a:rPr>
              <a:t>超過</a:t>
            </a:r>
            <a:r>
              <a:rPr lang="en-US" altLang="zh-TW" dirty="0">
                <a:solidFill>
                  <a:schemeClr val="tx1"/>
                </a:solidFill>
              </a:rPr>
              <a:t>27)</a:t>
            </a:r>
            <a:endParaRPr lang="zh-TW" altLang="zh-TW" dirty="0">
              <a:solidFill>
                <a:schemeClr val="tx1"/>
              </a:solidFill>
            </a:endParaRPr>
          </a:p>
          <a:p>
            <a:pPr algn="l"/>
            <a:r>
              <a:rPr lang="en-US" altLang="zh-TW" dirty="0">
                <a:solidFill>
                  <a:schemeClr val="tx1"/>
                </a:solidFill>
              </a:rPr>
              <a:t>      2.</a:t>
            </a:r>
            <a:r>
              <a:rPr lang="zh-TW" altLang="zh-TW" dirty="0">
                <a:solidFill>
                  <a:schemeClr val="tx1"/>
                </a:solidFill>
              </a:rPr>
              <a:t>體位過輕</a:t>
            </a:r>
            <a:r>
              <a:rPr lang="en-US" altLang="zh-TW" dirty="0">
                <a:solidFill>
                  <a:schemeClr val="tx1"/>
                </a:solidFill>
              </a:rPr>
              <a:t>(BMI</a:t>
            </a:r>
            <a:r>
              <a:rPr lang="zh-TW" altLang="zh-TW" dirty="0">
                <a:solidFill>
                  <a:schemeClr val="tx1"/>
                </a:solidFill>
              </a:rPr>
              <a:t>低於</a:t>
            </a:r>
            <a:r>
              <a:rPr lang="en-US" altLang="zh-TW" dirty="0">
                <a:solidFill>
                  <a:schemeClr val="tx1"/>
                </a:solidFill>
              </a:rPr>
              <a:t>16.5)</a:t>
            </a:r>
            <a:endParaRPr lang="zh-TW" altLang="zh-TW" dirty="0">
              <a:solidFill>
                <a:schemeClr val="tx1"/>
              </a:solidFill>
            </a:endParaRPr>
          </a:p>
          <a:p>
            <a:pPr algn="l"/>
            <a:r>
              <a:rPr lang="en-US" altLang="zh-TW" dirty="0">
                <a:solidFill>
                  <a:schemeClr val="tx1"/>
                </a:solidFill>
              </a:rPr>
              <a:t>      3.</a:t>
            </a:r>
            <a:r>
              <a:rPr lang="zh-TW" altLang="zh-TW" dirty="0">
                <a:solidFill>
                  <a:schemeClr val="tx1"/>
                </a:solidFill>
              </a:rPr>
              <a:t>有興趣學生。</a:t>
            </a:r>
          </a:p>
          <a:p>
            <a:pPr algn="l"/>
            <a:r>
              <a:rPr lang="en-US" altLang="zh-TW" dirty="0">
                <a:solidFill>
                  <a:schemeClr val="tx1"/>
                </a:solidFill>
              </a:rPr>
              <a:t>  </a:t>
            </a:r>
            <a:r>
              <a:rPr lang="zh-TW" altLang="zh-TW" dirty="0" smtClean="0">
                <a:solidFill>
                  <a:schemeClr val="tx1"/>
                </a:solidFill>
              </a:rPr>
              <a:t>採</a:t>
            </a:r>
            <a:r>
              <a:rPr lang="zh-TW" altLang="zh-TW" dirty="0">
                <a:solidFill>
                  <a:schemeClr val="tx1"/>
                </a:solidFill>
              </a:rPr>
              <a:t>自由報名</a:t>
            </a:r>
            <a:r>
              <a:rPr lang="zh-TW" altLang="zh-TW" dirty="0" smtClean="0">
                <a:solidFill>
                  <a:schemeClr val="tx1"/>
                </a:solidFill>
              </a:rPr>
              <a:t>，</a:t>
            </a:r>
            <a:r>
              <a:rPr lang="zh-TW" altLang="en-US" dirty="0">
                <a:solidFill>
                  <a:schemeClr val="tx1"/>
                </a:solidFill>
              </a:rPr>
              <a:t>共</a:t>
            </a:r>
            <a:r>
              <a:rPr lang="en-US" altLang="zh-TW" dirty="0">
                <a:solidFill>
                  <a:schemeClr val="tx1"/>
                </a:solidFill>
              </a:rPr>
              <a:t>20</a:t>
            </a:r>
            <a:r>
              <a:rPr lang="zh-TW" altLang="en-US" dirty="0">
                <a:solidFill>
                  <a:schemeClr val="tx1"/>
                </a:solidFill>
              </a:rPr>
              <a:t>人</a:t>
            </a:r>
            <a:r>
              <a:rPr lang="zh-TW" altLang="en-US" dirty="0" smtClean="0">
                <a:solidFill>
                  <a:schemeClr val="tx1"/>
                </a:solidFill>
              </a:rPr>
              <a:t>報名</a:t>
            </a:r>
            <a:r>
              <a:rPr lang="zh-TW" altLang="zh-TW" dirty="0" smtClean="0">
                <a:solidFill>
                  <a:schemeClr val="tx1"/>
                </a:solidFill>
              </a:rPr>
              <a:t>。</a:t>
            </a:r>
            <a:endParaRPr lang="zh-TW" altLang="zh-TW" dirty="0">
              <a:solidFill>
                <a:schemeClr val="tx1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0" t="7214" r="1" b="21383"/>
          <a:stretch/>
        </p:blipFill>
        <p:spPr>
          <a:xfrm>
            <a:off x="5601006" y="2296954"/>
            <a:ext cx="2984888" cy="3868349"/>
          </a:xfrm>
          <a:prstGeom prst="rect">
            <a:avLst/>
          </a:prstGeom>
        </p:spPr>
      </p:pic>
      <p:pic>
        <p:nvPicPr>
          <p:cNvPr id="6" name="Phil Collins - You will be in my heart -(【迪士尼泰山主題曲】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9832.7496" end="7989.102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1560" y="592216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6645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95"/>
    </mc:Choice>
    <mc:Fallback>
      <p:transition spd="slow" advTm="6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  <p:extLst mod="1">
    <p:ext uri="{E180D4A7-C9FB-4DFB-919C-405C955672EB}">
      <p14:showEvtLst xmlns:p14="http://schemas.microsoft.com/office/powerpoint/2010/main">
        <p14:playEvt time="0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03" r="39721" b="1"/>
          <a:stretch/>
        </p:blipFill>
        <p:spPr>
          <a:xfrm rot="5400000">
            <a:off x="1237276" y="-1229251"/>
            <a:ext cx="6849976" cy="9324531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896991" y="0"/>
            <a:ext cx="4248472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如何做飲食記錄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654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22"/>
    </mc:Choice>
    <mc:Fallback>
      <p:transition spd="slow" advTm="5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678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86"/>
    </mc:Choice>
    <mc:Fallback>
      <p:transition spd="slow" advTm="3486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84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11"/>
    </mc:Choice>
    <mc:Fallback>
      <p:transition spd="slow" advTm="391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934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10"/>
    </mc:Choice>
    <mc:Fallback>
      <p:transition spd="slow" advTm="351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739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06"/>
    </mc:Choice>
    <mc:Fallback>
      <p:transition spd="slow" advTm="3406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678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63"/>
    </mc:Choice>
    <mc:Fallback>
      <p:transition spd="slow" advTm="3663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84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78"/>
    </mc:Choice>
    <mc:Fallback>
      <p:transition spd="slow" advTm="3278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934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03"/>
    </mc:Choice>
    <mc:Fallback>
      <p:transition spd="slow" advTm="4103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739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86"/>
    </mc:Choice>
    <mc:Fallback>
      <p:transition spd="slow" advTm="3686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678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82"/>
    </mc:Choice>
    <mc:Fallback>
      <p:transition spd="slow" advTm="3382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36004"/>
            <a:ext cx="4427984" cy="332098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1" t="6994" r="6230" b="9727"/>
          <a:stretch/>
        </p:blipFill>
        <p:spPr>
          <a:xfrm>
            <a:off x="4461810" y="22922"/>
            <a:ext cx="4646694" cy="333407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3" r="3770"/>
          <a:stretch/>
        </p:blipFill>
        <p:spPr>
          <a:xfrm>
            <a:off x="0" y="3380696"/>
            <a:ext cx="4399614" cy="347730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" r="2950" b="14317"/>
          <a:stretch/>
        </p:blipFill>
        <p:spPr>
          <a:xfrm>
            <a:off x="4461811" y="3380696"/>
            <a:ext cx="4646694" cy="3477304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2627784" y="3003049"/>
            <a:ext cx="2952328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講義及工具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5243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69"/>
    </mc:Choice>
    <mc:Fallback>
      <p:transition spd="slow" advTm="5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8" t="8962" r="7705" b="9726"/>
          <a:stretch/>
        </p:blipFill>
        <p:spPr>
          <a:xfrm>
            <a:off x="179512" y="116632"/>
            <a:ext cx="4320480" cy="324036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" t="6121" r="2458" b="4918"/>
          <a:stretch/>
        </p:blipFill>
        <p:spPr>
          <a:xfrm>
            <a:off x="4692932" y="149329"/>
            <a:ext cx="4464496" cy="320766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" t="4809" r="3279" b="13006"/>
          <a:stretch/>
        </p:blipFill>
        <p:spPr>
          <a:xfrm>
            <a:off x="169303" y="3384329"/>
            <a:ext cx="4330689" cy="321302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" t="5683" r="1147" b="3800"/>
          <a:stretch/>
        </p:blipFill>
        <p:spPr>
          <a:xfrm>
            <a:off x="4644008" y="3522559"/>
            <a:ext cx="4451068" cy="3115131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915816" y="56818"/>
            <a:ext cx="4248472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檢討</a:t>
            </a:r>
            <a:r>
              <a:rPr lang="zh-TW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飲食</a:t>
            </a:r>
            <a:r>
              <a:rPr lang="zh-TW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記錄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9784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38"/>
    </mc:Choice>
    <mc:Fallback>
      <p:transition spd="slow" advTm="4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2623" r="1967" b="9726"/>
          <a:stretch/>
        </p:blipFill>
        <p:spPr>
          <a:xfrm>
            <a:off x="17563" y="179882"/>
            <a:ext cx="4554437" cy="324911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" t="2623" r="3668" b="7760"/>
          <a:stretch/>
        </p:blipFill>
        <p:spPr>
          <a:xfrm>
            <a:off x="4644008" y="199125"/>
            <a:ext cx="4392488" cy="322987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6" t="8743" r="4754" b="8852"/>
          <a:stretch/>
        </p:blipFill>
        <p:spPr>
          <a:xfrm>
            <a:off x="89571" y="3429001"/>
            <a:ext cx="4554437" cy="331236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2" t="7214" r="3352" b="7321"/>
          <a:stretch/>
        </p:blipFill>
        <p:spPr>
          <a:xfrm>
            <a:off x="4679598" y="3478599"/>
            <a:ext cx="4464402" cy="326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934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39"/>
    </mc:Choice>
    <mc:Fallback>
      <p:transition spd="slow" advTm="4639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739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74"/>
    </mc:Choice>
    <mc:Fallback>
      <p:transition spd="slow" advTm="3974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5" r="2456"/>
          <a:stretch/>
        </p:blipFill>
        <p:spPr>
          <a:xfrm rot="5400000">
            <a:off x="1310973" y="-654789"/>
            <a:ext cx="6738079" cy="813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678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66"/>
    </mc:Choice>
    <mc:Fallback>
      <p:transition spd="slow" advTm="3966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84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30"/>
    </mc:Choice>
    <mc:Fallback>
      <p:transition spd="slow" advTm="363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187624" y="332656"/>
            <a:ext cx="5976664" cy="13234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辨識市售食品營養標示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&amp;</a:t>
            </a:r>
            <a:r>
              <a:rPr lang="zh-TW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外食飲食原則及技巧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1678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84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70"/>
    </mc:Choice>
    <mc:Fallback>
      <p:transition spd="slow" advTm="447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1" b="7756"/>
          <a:stretch/>
        </p:blipFill>
        <p:spPr>
          <a:xfrm>
            <a:off x="0" y="0"/>
            <a:ext cx="9144000" cy="6880834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627784" y="116632"/>
            <a:ext cx="5976664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點餐大考驗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5934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87"/>
    </mc:Choice>
    <mc:Fallback>
      <p:transition spd="slow" advTm="4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739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37"/>
    </mc:Choice>
    <mc:Fallback>
      <p:transition spd="slow" advTm="3837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678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11"/>
    </mc:Choice>
    <mc:Fallback>
      <p:transition spd="slow" advTm="431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27384"/>
            <a:ext cx="9144000" cy="68580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187624" y="548680"/>
            <a:ext cx="7272808" cy="13234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每日飲食指南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&amp;</a:t>
            </a:r>
            <a:r>
              <a:rPr lang="zh-TW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認識六大類食物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&amp;</a:t>
            </a:r>
            <a:r>
              <a:rPr lang="zh-TW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食物份量代換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4739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91"/>
    </mc:Choice>
    <mc:Fallback>
      <p:transition spd="slow" advTm="5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84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90"/>
    </mc:Choice>
    <mc:Fallback>
      <p:transition spd="slow" advTm="419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934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69"/>
    </mc:Choice>
    <mc:Fallback>
      <p:transition spd="slow" advTm="3869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739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61"/>
    </mc:Choice>
    <mc:Fallback>
      <p:transition spd="slow" advTm="4261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" t="13552" r="2131" b="22186"/>
          <a:stretch/>
        </p:blipFill>
        <p:spPr>
          <a:xfrm>
            <a:off x="95835" y="260648"/>
            <a:ext cx="5340261" cy="302433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6" t="24700" r="1475" b="13006"/>
          <a:stretch/>
        </p:blipFill>
        <p:spPr>
          <a:xfrm rot="5400000">
            <a:off x="3974128" y="1784112"/>
            <a:ext cx="6506583" cy="345965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4" t="6339" r="3771" b="13224"/>
          <a:stretch/>
        </p:blipFill>
        <p:spPr>
          <a:xfrm>
            <a:off x="203846" y="3513940"/>
            <a:ext cx="5124237" cy="313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678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12"/>
    </mc:Choice>
    <mc:Fallback>
      <p:transition spd="slow" advTm="5112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0" t="13395" r="2491" b="2889"/>
          <a:stretch/>
        </p:blipFill>
        <p:spPr>
          <a:xfrm>
            <a:off x="1" y="0"/>
            <a:ext cx="9144000" cy="6741368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187624" y="260648"/>
            <a:ext cx="5976664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頒獎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飲食紀錄優良獎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9784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71"/>
    </mc:Choice>
    <mc:Fallback>
      <p:transition spd="slow" advTm="4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9" r="1475" b="21967"/>
          <a:stretch/>
        </p:blipFill>
        <p:spPr>
          <a:xfrm>
            <a:off x="0" y="44624"/>
            <a:ext cx="9180512" cy="6741368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187624" y="488866"/>
            <a:ext cx="5976664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頒獎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飲食紀錄嘉許獎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5934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26"/>
    </mc:Choice>
    <mc:Fallback>
      <p:transition spd="slow" advTm="5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6" r="1271"/>
          <a:stretch/>
        </p:blipFill>
        <p:spPr>
          <a:xfrm rot="5400000">
            <a:off x="-136004" y="1800301"/>
            <a:ext cx="5311552" cy="468052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7"/>
          <a:stretch/>
        </p:blipFill>
        <p:spPr>
          <a:xfrm rot="5400000">
            <a:off x="4217797" y="2199025"/>
            <a:ext cx="5328592" cy="3900109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395536" y="89337"/>
            <a:ext cx="8436612" cy="13234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感謝狀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社區陳宏麟診所</a:t>
            </a:r>
            <a:endParaRPr lang="en-US" altLang="zh-TW" sz="4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提供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營養師協助課程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2739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47"/>
    </mc:Choice>
    <mc:Fallback>
      <p:transition spd="slow" advTm="5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3" t="12151" r="8525"/>
          <a:stretch/>
        </p:blipFill>
        <p:spPr>
          <a:xfrm>
            <a:off x="1907704" y="1576872"/>
            <a:ext cx="7144147" cy="498756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4531" y="572683"/>
            <a:ext cx="3072341" cy="2304256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555776" y="188640"/>
            <a:ext cx="6264696" cy="13234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研習證明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結合家政課</a:t>
            </a:r>
            <a:endParaRPr lang="en-US" altLang="zh-TW" sz="4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給予參加學生鼓勵加分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8340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16"/>
    </mc:Choice>
    <mc:Fallback>
      <p:transition spd="slow" advTm="5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16496"/>
            <a:ext cx="3024336" cy="216037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1" t="29864" r="24262"/>
          <a:stretch/>
        </p:blipFill>
        <p:spPr>
          <a:xfrm>
            <a:off x="233957" y="1700808"/>
            <a:ext cx="4482059" cy="504055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4" t="37397" r="11841"/>
          <a:stretch/>
        </p:blipFill>
        <p:spPr>
          <a:xfrm>
            <a:off x="4860032" y="2420888"/>
            <a:ext cx="4030422" cy="4293278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72008" y="161345"/>
            <a:ext cx="5652120" cy="13234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研習證明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結合健護課</a:t>
            </a:r>
            <a:endParaRPr lang="en-US" altLang="zh-TW" sz="4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給予參加學生鼓勵加分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5491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15"/>
    </mc:Choice>
    <mc:Fallback>
      <p:transition spd="slow" advTm="6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54162"/>
          </a:xfrm>
        </p:spPr>
        <p:txBody>
          <a:bodyPr>
            <a:noAutofit/>
          </a:bodyPr>
          <a:lstStyle/>
          <a:p>
            <a:r>
              <a:rPr lang="zh-TW" altLang="en-US" sz="2800" u="none" strike="noStrike" dirty="0" smtClean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自我評值一</a:t>
            </a:r>
            <a:r>
              <a:rPr lang="en-US" altLang="zh-TW" sz="2800" u="none" strike="noStrike" dirty="0" smtClean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800" u="none" strike="noStrike" dirty="0" smtClean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上完所有課程及寫飲食日記後</a:t>
            </a:r>
            <a:r>
              <a:rPr lang="en-US" altLang="zh-TW" sz="2800" u="none" strike="noStrike" dirty="0" smtClean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br>
              <a:rPr lang="en-US" altLang="zh-TW" sz="2800" u="none" strike="noStrike" dirty="0" smtClean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800" u="none" strike="noStrike" dirty="0" smtClean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我生活上仍需要努力改進的地方是</a:t>
            </a:r>
            <a:r>
              <a:rPr lang="en-US" altLang="zh-TW" sz="2800" u="none" strike="noStrike" dirty="0" smtClean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? </a:t>
            </a:r>
            <a:r>
              <a:rPr lang="en-US" altLang="zh-TW" sz="2800" b="0" i="0" u="none" strike="noStrike" dirty="0" smtClean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800" b="0" i="0" u="none" strike="noStrike" dirty="0" smtClean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6499301"/>
              </p:ext>
            </p:extLst>
          </p:nvPr>
        </p:nvGraphicFramePr>
        <p:xfrm>
          <a:off x="1115616" y="1204297"/>
          <a:ext cx="7128792" cy="53930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41521"/>
                <a:gridCol w="6387271"/>
              </a:tblGrid>
              <a:tr h="269083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江佳耘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蔬菜多吃</a:t>
                      </a:r>
                      <a:r>
                        <a:rPr lang="en-US" altLang="zh-TW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,</a:t>
                      </a:r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不能為了減肥而不吃</a:t>
                      </a:r>
                      <a:r>
                        <a:rPr lang="en-US" altLang="zh-TW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,</a:t>
                      </a:r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應該要有均衡的飲食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</a:tr>
              <a:tr h="269083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陳珮真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攝取水果</a:t>
                      </a:r>
                      <a:r>
                        <a:rPr lang="en-US" altLang="zh-TW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.</a:t>
                      </a:r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蔬菜</a:t>
                      </a:r>
                      <a:r>
                        <a:rPr lang="en-US" altLang="zh-TW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.</a:t>
                      </a:r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多運動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</a:tr>
              <a:tr h="269083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楊雯琦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多吃蔬果</a:t>
                      </a:r>
                      <a:r>
                        <a:rPr lang="en-US" altLang="zh-TW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.</a:t>
                      </a:r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水果</a:t>
                      </a:r>
                      <a:r>
                        <a:rPr lang="en-US" altLang="zh-TW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.</a:t>
                      </a:r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豆魚蛋肉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</a:tr>
              <a:tr h="269083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潘相蓁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要多吃蔬果</a:t>
                      </a:r>
                      <a:r>
                        <a:rPr lang="en-US" altLang="zh-TW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.</a:t>
                      </a:r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水果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</a:tr>
              <a:tr h="269083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許庭瑜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增加運動量</a:t>
                      </a:r>
                      <a:r>
                        <a:rPr lang="en-US" altLang="zh-TW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,</a:t>
                      </a:r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在盛飯或點餐時多注意飲食均衡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</a:tr>
              <a:tr h="269083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潘信君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均衡飲食</a:t>
                      </a:r>
                      <a:r>
                        <a:rPr lang="en-US" altLang="zh-TW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,</a:t>
                      </a:r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多喝水</a:t>
                      </a:r>
                      <a:r>
                        <a:rPr lang="en-US" altLang="zh-TW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,</a:t>
                      </a:r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少喝含糖飲料</a:t>
                      </a:r>
                      <a:r>
                        <a:rPr lang="en-US" altLang="zh-TW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,</a:t>
                      </a:r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多運動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</a:tr>
              <a:tr h="269083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洪信華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多吃肉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</a:tr>
              <a:tr h="269083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胡學敏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多吃蔬菜</a:t>
                      </a:r>
                      <a:r>
                        <a:rPr lang="en-US" altLang="zh-TW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.</a:t>
                      </a:r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水果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</a:tr>
              <a:tr h="269083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莊志捷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多吃蔬菜</a:t>
                      </a:r>
                      <a:r>
                        <a:rPr lang="en-US" altLang="zh-TW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.</a:t>
                      </a:r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水果</a:t>
                      </a:r>
                      <a:r>
                        <a:rPr lang="en-US" altLang="zh-TW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.</a:t>
                      </a:r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多喝水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</a:tr>
              <a:tr h="269083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陳弘霖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菜多吃一點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</a:tr>
              <a:tr h="269083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周耕弘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平衡飲食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</a:tr>
              <a:tr h="269083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謝嘉成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多吃蔬菜食物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</a:tr>
              <a:tr h="269083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吳玉茹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蔬菜</a:t>
                      </a:r>
                      <a:r>
                        <a:rPr lang="en-US" altLang="zh-TW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.</a:t>
                      </a:r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水果需要多攝取</a:t>
                      </a:r>
                      <a:r>
                        <a:rPr lang="en-US" altLang="zh-TW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,</a:t>
                      </a:r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多運動</a:t>
                      </a:r>
                      <a:r>
                        <a:rPr lang="en-US" altLang="zh-TW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,</a:t>
                      </a:r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少喝飲料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</a:tr>
              <a:tr h="269083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陳易昉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要多吃平常沒攝取的營養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</a:tr>
              <a:tr h="269083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陳筱淳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要吃平常少攝取的種類</a:t>
                      </a:r>
                      <a:r>
                        <a:rPr lang="en-US" altLang="zh-TW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,</a:t>
                      </a:r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多運動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</a:tr>
              <a:tr h="269083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吳幸芸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我需要飲食三餐分配</a:t>
                      </a:r>
                      <a:r>
                        <a:rPr lang="en-US" altLang="zh-TW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,</a:t>
                      </a:r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多吃青菜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</a:tr>
              <a:tr h="269083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林芊卉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多運動</a:t>
                      </a:r>
                      <a:r>
                        <a:rPr lang="en-US" altLang="zh-TW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,</a:t>
                      </a:r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少吃肉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</a:tr>
              <a:tr h="269083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張容菀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要多吃蔬菜</a:t>
                      </a:r>
                      <a:r>
                        <a:rPr lang="en-US" altLang="zh-TW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.</a:t>
                      </a:r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水果</a:t>
                      </a:r>
                      <a:r>
                        <a:rPr lang="en-US" altLang="zh-TW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,</a:t>
                      </a:r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要均衡飲食</a:t>
                      </a:r>
                      <a:r>
                        <a:rPr lang="en-US" altLang="zh-TW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,</a:t>
                      </a:r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要記得看營養標示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</a:tr>
              <a:tr h="269083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曾家柔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均衡飲食</a:t>
                      </a:r>
                      <a:r>
                        <a:rPr lang="en-US" altLang="zh-TW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,</a:t>
                      </a:r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注意食物的大卡</a:t>
                      </a:r>
                      <a:r>
                        <a:rPr lang="en-US" altLang="zh-TW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,</a:t>
                      </a:r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多吃蔬菜</a:t>
                      </a:r>
                      <a:r>
                        <a:rPr lang="en-US" altLang="zh-TW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.</a:t>
                      </a:r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水果</a:t>
                      </a:r>
                      <a:r>
                        <a:rPr lang="en-US" altLang="zh-TW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.</a:t>
                      </a:r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水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37583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03"/>
    </mc:Choice>
    <mc:Fallback>
      <p:transition spd="slow" advTm="6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125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33"/>
    </mc:Choice>
    <mc:Fallback>
      <p:transition spd="slow" advTm="3733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zh-TW" altLang="en-US" u="none" strike="noStrike" dirty="0" smtClean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自我評值二</a:t>
            </a:r>
            <a:r>
              <a:rPr lang="en-US" altLang="zh-TW" u="none" strike="noStrike" dirty="0" smtClean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這次課程我最大的收穫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0493098"/>
              </p:ext>
            </p:extLst>
          </p:nvPr>
        </p:nvGraphicFramePr>
        <p:xfrm>
          <a:off x="683568" y="980728"/>
          <a:ext cx="8064896" cy="55446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8072"/>
                <a:gridCol w="7416824"/>
              </a:tblGrid>
              <a:tr h="326154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陳珮真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有些食物看起來沒什麼熱量</a:t>
                      </a:r>
                      <a:r>
                        <a:rPr lang="en-US" altLang="zh-TW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,</a:t>
                      </a:r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沒想到熱量這麼高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</a:tr>
              <a:tr h="326154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楊雯琦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注意熱量很重要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</a:tr>
              <a:tr h="326154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潘相蓁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了解了自己該怎麼攝取食物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</a:tr>
              <a:tr h="326154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許庭瑜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發現自己的蔬菜量太少</a:t>
                      </a:r>
                      <a:r>
                        <a:rPr lang="en-US" altLang="zh-TW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!</a:t>
                      </a:r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往後要注意自己的飲食攝取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</a:tr>
              <a:tr h="326154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潘信君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發現自己需要怎樣攝取食物</a:t>
                      </a:r>
                      <a:r>
                        <a:rPr lang="en-US" altLang="zh-TW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,</a:t>
                      </a:r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讓自己更健康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</a:tr>
              <a:tr h="326154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洪信華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吃</a:t>
                      </a:r>
                      <a:r>
                        <a:rPr lang="zh-TW" altLang="en-US" sz="18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麥當勞不能常要</a:t>
                      </a:r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吃大麥克加</a:t>
                      </a:r>
                      <a:r>
                        <a:rPr lang="en-US" altLang="zh-TW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E</a:t>
                      </a:r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套餐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</a:tr>
              <a:tr h="326154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胡學敏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麥當勞不能常是大麥克加</a:t>
                      </a:r>
                      <a:r>
                        <a:rPr lang="en-US" altLang="zh-TW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E</a:t>
                      </a:r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套餐</a:t>
                      </a:r>
                      <a:r>
                        <a:rPr lang="en-US" altLang="zh-TW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.</a:t>
                      </a:r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不能常吃魯</a:t>
                      </a:r>
                      <a:r>
                        <a:rPr lang="zh-TW" altLang="en-US" sz="18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肉飯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</a:tr>
              <a:tr h="326154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莊志捷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不能常吃油炸食物</a:t>
                      </a:r>
                      <a:r>
                        <a:rPr lang="en-US" altLang="zh-TW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,</a:t>
                      </a:r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多吃蔬菜水果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</a:tr>
              <a:tr h="326154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陳弘霖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菜吃太少了</a:t>
                      </a:r>
                      <a:r>
                        <a:rPr lang="en-US" altLang="zh-TW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,</a:t>
                      </a:r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要多吃一點</a:t>
                      </a:r>
                      <a:r>
                        <a:rPr lang="en-US" altLang="zh-TW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,</a:t>
                      </a:r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少喝飲料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</a:tr>
              <a:tr h="326154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周耕弘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知道如何看食物分配與控制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</a:tr>
              <a:tr h="326154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吳玉茹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了解</a:t>
                      </a:r>
                      <a:r>
                        <a:rPr lang="zh-TW" altLang="en-US" sz="18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健康飲食</a:t>
                      </a:r>
                      <a:r>
                        <a:rPr lang="en-US" altLang="zh-TW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,</a:t>
                      </a:r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寫飲食菜單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</a:tr>
              <a:tr h="326154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陳易昉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讓我了解要如何健康飲食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</a:tr>
              <a:tr h="326154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陳筱淳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了解如何設定自己的菜單</a:t>
                      </a:r>
                      <a:r>
                        <a:rPr lang="en-US" altLang="zh-TW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,</a:t>
                      </a:r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如何吃的更健康</a:t>
                      </a:r>
                      <a:r>
                        <a:rPr lang="en-US" altLang="zh-TW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,</a:t>
                      </a:r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了解怎麼算熱量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</a:tr>
              <a:tr h="326154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吳幸芸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知道自己每天需要的食物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</a:tr>
              <a:tr h="326154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林芊卉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知道自己吃的份量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</a:tr>
              <a:tr h="326154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張容菀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食物</a:t>
                      </a:r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有六大類跟以前的順序不同</a:t>
                      </a:r>
                      <a:r>
                        <a:rPr lang="en-US" altLang="zh-TW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,</a:t>
                      </a:r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要多喝水</a:t>
                      </a:r>
                      <a:r>
                        <a:rPr lang="en-US" altLang="zh-TW" sz="18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.</a:t>
                      </a:r>
                      <a:r>
                        <a:rPr lang="zh-TW" altLang="en-US" sz="18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要</a:t>
                      </a:r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記得均衡飲食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</a:tr>
              <a:tr h="326154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曾家柔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食物有六大類</a:t>
                      </a:r>
                      <a:r>
                        <a:rPr lang="en-US" altLang="zh-TW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,</a:t>
                      </a:r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這些六大類都對我們身體來説都很重要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145798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30"/>
    </mc:Choice>
    <mc:Fallback>
      <p:transition spd="slow" advTm="6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263292" y="1047750"/>
            <a:ext cx="4799063" cy="5549602"/>
            <a:chOff x="1362074" y="553635"/>
            <a:chExt cx="4866109" cy="6216383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40" t="22112" r="56340" b="10774"/>
            <a:stretch/>
          </p:blipFill>
          <p:spPr bwMode="auto">
            <a:xfrm>
              <a:off x="1362074" y="553635"/>
              <a:ext cx="4866109" cy="4099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12" t="31184" r="56260" b="32373"/>
            <a:stretch/>
          </p:blipFill>
          <p:spPr bwMode="auto">
            <a:xfrm>
              <a:off x="1362074" y="4653136"/>
              <a:ext cx="4866109" cy="2116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矩形 2"/>
          <p:cNvSpPr/>
          <p:nvPr/>
        </p:nvSpPr>
        <p:spPr>
          <a:xfrm>
            <a:off x="2123728" y="116632"/>
            <a:ext cx="5400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前後測問卷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分析</a:t>
            </a:r>
          </a:p>
        </p:txBody>
      </p:sp>
      <p:pic>
        <p:nvPicPr>
          <p:cNvPr id="6" name="圖片 5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20" b="38836"/>
          <a:stretch/>
        </p:blipFill>
        <p:spPr>
          <a:xfrm>
            <a:off x="5148064" y="980728"/>
            <a:ext cx="3653805" cy="51125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6051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73"/>
    </mc:Choice>
    <mc:Fallback>
      <p:transition spd="slow" advTm="4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7036" y="116632"/>
            <a:ext cx="7483356" cy="1143000"/>
          </a:xfrm>
        </p:spPr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前後測問卷分析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636912"/>
            <a:ext cx="7056784" cy="1728192"/>
          </a:xfrm>
          <a:prstGeom prst="rect">
            <a:avLst/>
          </a:prstGeom>
        </p:spPr>
      </p:pic>
      <p:pic>
        <p:nvPicPr>
          <p:cNvPr id="8" name="圖片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5" y="4509120"/>
            <a:ext cx="6984777" cy="1584176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1259632" y="1268760"/>
            <a:ext cx="6912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u="sng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學生參加完健康飲食列車課程後</a:t>
            </a:r>
            <a:endParaRPr lang="en-US" altLang="zh-TW" sz="3600" u="sng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600" u="sng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在健康飲食知識上有顯著差異</a:t>
            </a:r>
            <a:endParaRPr lang="zh-TW" altLang="en-US" sz="36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357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66"/>
    </mc:Choice>
    <mc:Fallback>
      <p:transition spd="slow" advTm="9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169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78"/>
    </mc:Choice>
    <mc:Fallback>
      <p:transition spd="slow" advTm="3478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9"/>
            <a:ext cx="9137104" cy="6852829"/>
          </a:xfrm>
        </p:spPr>
      </p:pic>
    </p:spTree>
    <p:extLst>
      <p:ext uri="{BB962C8B-B14F-4D97-AF65-F5344CB8AC3E}">
        <p14:creationId xmlns:p14="http://schemas.microsoft.com/office/powerpoint/2010/main" val="2683700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6"/>
    </mc:Choice>
    <mc:Fallback>
      <p:transition spd="slow" advTm="3126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60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91"/>
    </mc:Choice>
    <mc:Fallback>
      <p:transition spd="slow" advTm="299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121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46"/>
    </mc:Choice>
    <mc:Fallback>
      <p:transition spd="slow" advTm="3046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54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8"/>
    </mc:Choice>
    <mc:Fallback>
      <p:transition spd="slow" advTm="1398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|0.9|0.8|0.8|0.7|1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|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607</Words>
  <Application>Microsoft Office PowerPoint</Application>
  <PresentationFormat>如螢幕大小 (4:3)</PresentationFormat>
  <Paragraphs>100</Paragraphs>
  <Slides>42</Slides>
  <Notes>1</Notes>
  <HiddenSlides>0</HiddenSlides>
  <MMClips>1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42</vt:i4>
      </vt:variant>
    </vt:vector>
  </HeadingPairs>
  <TitlesOfParts>
    <vt:vector size="43" baseType="lpstr">
      <vt:lpstr>Office 佈景主題</vt:lpstr>
      <vt:lpstr>國立暨大附中106學年度第2學期 「107健康飲食列車」 活動實施概況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自我評值一:上完所有課程及寫飲食日記後, 我生活上仍需要努力改進的地方是?  </vt:lpstr>
      <vt:lpstr>自我評值二:這次課程我最大的收穫</vt:lpstr>
      <vt:lpstr>PowerPoint 簡報</vt:lpstr>
      <vt:lpstr>前後測問卷分析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國立暨大附中106學年度第2學期 「107健康飲食列車」 活動實施概況</dc:title>
  <dc:creator>User</dc:creator>
  <cp:lastModifiedBy>User</cp:lastModifiedBy>
  <cp:revision>16</cp:revision>
  <dcterms:created xsi:type="dcterms:W3CDTF">2018-05-14T02:48:17Z</dcterms:created>
  <dcterms:modified xsi:type="dcterms:W3CDTF">2018-05-14T07:15:42Z</dcterms:modified>
</cp:coreProperties>
</file>